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57" r:id="rId5"/>
    <p:sldId id="270" r:id="rId6"/>
    <p:sldId id="259" r:id="rId7"/>
    <p:sldId id="274" r:id="rId8"/>
    <p:sldId id="267" r:id="rId9"/>
    <p:sldId id="258" r:id="rId10"/>
    <p:sldId id="268" r:id="rId11"/>
    <p:sldId id="261" r:id="rId12"/>
    <p:sldId id="264" r:id="rId13"/>
    <p:sldId id="265" r:id="rId14"/>
    <p:sldId id="273" r:id="rId15"/>
    <p:sldId id="275" r:id="rId16"/>
    <p:sldId id="276" r:id="rId17"/>
    <p:sldId id="277" r:id="rId18"/>
    <p:sldId id="278" r:id="rId19"/>
    <p:sldId id="262" r:id="rId20"/>
    <p:sldId id="263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3DF"/>
    <a:srgbClr val="F78A1D"/>
    <a:srgbClr val="CD47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48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01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7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42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73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2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93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4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2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1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9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81AA-3984-4C3D-AFB0-6C93C5F982B4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8FC9-0B80-4D91-A385-94CC5676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8.xml"/><Relationship Id="rId3" Type="http://schemas.openxmlformats.org/officeDocument/2006/relationships/slide" Target="slide10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40553"/>
            <a:ext cx="1295400" cy="1781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153400" cy="1470025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Plus-</a:t>
            </a:r>
            <a:r>
              <a:rPr lang="en-US" dirty="0" err="1" smtClean="0">
                <a:latin typeface="Arial Black" pitchFamily="34" charset="0"/>
              </a:rPr>
              <a:t>que</a:t>
            </a:r>
            <a:r>
              <a:rPr lang="en-US" dirty="0" smtClean="0">
                <a:latin typeface="Arial Black" pitchFamily="34" charset="0"/>
              </a:rPr>
              <a:t>-Parfait avec </a:t>
            </a:r>
            <a:r>
              <a:rPr lang="en-US" dirty="0">
                <a:latin typeface="Arial Black" pitchFamily="34" charset="0"/>
              </a:rPr>
              <a:t>l</a:t>
            </a:r>
            <a:r>
              <a:rPr lang="en-US" dirty="0" smtClean="0">
                <a:latin typeface="Arial Black" pitchFamily="34" charset="0"/>
              </a:rPr>
              <a:t>es </a:t>
            </a:r>
            <a:r>
              <a:rPr lang="en-US" dirty="0" err="1">
                <a:latin typeface="Arial Black" pitchFamily="34" charset="0"/>
              </a:rPr>
              <a:t>V</a:t>
            </a:r>
            <a:r>
              <a:rPr lang="en-US" dirty="0" err="1" smtClean="0">
                <a:latin typeface="Arial Black" pitchFamily="34" charset="0"/>
              </a:rPr>
              <a:t>erbes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d’Être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73853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Jeff Walker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54" y="2645068"/>
            <a:ext cx="1905000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6937"/>
            <a:ext cx="3784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155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84" y="1295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L’Imparfait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d’Être</a:t>
            </a:r>
            <a:r>
              <a:rPr lang="en-US" dirty="0" smtClean="0">
                <a:latin typeface="Arial Black" pitchFamily="34" charset="0"/>
              </a:rPr>
              <a:t> 2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531330"/>
            <a:ext cx="7772400" cy="4294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err="1" smtClean="0"/>
              <a:t>Tu</a:t>
            </a:r>
            <a:r>
              <a:rPr lang="en-US" sz="2800" dirty="0" smtClean="0"/>
              <a:t> _____ </a:t>
            </a:r>
            <a:r>
              <a:rPr lang="en-US" sz="2800" dirty="0" err="1" smtClean="0"/>
              <a:t>arrivé</a:t>
            </a:r>
            <a:r>
              <a:rPr lang="en-US" sz="2800" dirty="0" smtClean="0"/>
              <a:t>(e) à la place.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étiez</a:t>
            </a:r>
            <a:r>
              <a:rPr lang="en-US" sz="2800" dirty="0" smtClean="0">
                <a:hlinkClick r:id="rId2" action="ppaction://hlinksldjump"/>
              </a:rPr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3" action="ppaction://hlinksldjump"/>
              </a:rPr>
              <a:t>étais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était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étions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5</a:t>
            </a:r>
            <a:r>
              <a:rPr lang="en-US" sz="2800" dirty="0" smtClean="0"/>
              <a:t>. Nous _____ </a:t>
            </a:r>
            <a:r>
              <a:rPr lang="en-US" sz="2800" dirty="0" err="1" smtClean="0"/>
              <a:t>monté</a:t>
            </a:r>
            <a:r>
              <a:rPr lang="en-US" sz="2800" dirty="0" smtClean="0"/>
              <a:t>(e)s les </a:t>
            </a:r>
            <a:r>
              <a:rPr lang="en-US" sz="2800" dirty="0" err="1" smtClean="0"/>
              <a:t>escaliers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étaient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étais</a:t>
            </a:r>
            <a:r>
              <a:rPr lang="en-US" sz="2800" dirty="0"/>
              <a:t>		</a:t>
            </a:r>
            <a:r>
              <a:rPr lang="en-US" sz="2800" dirty="0" err="1" smtClean="0">
                <a:hlinkClick r:id="rId2" action="ppaction://hlinksldjump"/>
              </a:rPr>
              <a:t>étiez</a:t>
            </a:r>
            <a:r>
              <a:rPr lang="en-US" sz="2800" dirty="0"/>
              <a:t>		</a:t>
            </a:r>
            <a:r>
              <a:rPr lang="en-US" sz="2800" dirty="0" err="1">
                <a:hlinkClick r:id="rId3" action="ppaction://hlinksldjump"/>
              </a:rPr>
              <a:t>étions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 err="1" smtClean="0"/>
              <a:t>Ils</a:t>
            </a:r>
            <a:r>
              <a:rPr lang="en-US" sz="2800" dirty="0" smtClean="0"/>
              <a:t> _____ </a:t>
            </a:r>
            <a:r>
              <a:rPr lang="en-US" sz="2800" dirty="0" err="1" smtClean="0"/>
              <a:t>sortis</a:t>
            </a:r>
            <a:r>
              <a:rPr lang="en-US" sz="2800" dirty="0" smtClean="0"/>
              <a:t>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</a:t>
            </a:r>
            <a:r>
              <a:rPr lang="en-US" sz="2800" dirty="0" err="1" smtClean="0"/>
              <a:t>vendredi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étais</a:t>
            </a:r>
            <a:r>
              <a:rPr lang="en-US" sz="2800" dirty="0" smtClean="0">
                <a:hlinkClick r:id="rId2" action="ppaction://hlinksldjump"/>
              </a:rPr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3" action="ppaction://hlinksldjump"/>
              </a:rPr>
              <a:t>étaient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étiez</a:t>
            </a:r>
            <a:r>
              <a:rPr lang="en-US" sz="2800" dirty="0">
                <a:hlinkClick r:id="rId2" action="ppaction://hlinksldjump"/>
              </a:rPr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31263" y="48768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31262" y="5880252"/>
            <a:ext cx="784655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18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 rot="20814810">
            <a:off x="4402310" y="2294921"/>
            <a:ext cx="321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Descendre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 rot="19971289">
            <a:off x="331333" y="5349087"/>
            <a:ext cx="195919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Courir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 rot="16200000">
            <a:off x="4912705" y="5276492"/>
            <a:ext cx="173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D47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Lever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D47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 rot="20381364">
            <a:off x="2975358" y="3440754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 rot="21144333">
            <a:off x="6921503" y="4898960"/>
            <a:ext cx="2006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2659688">
            <a:off x="1947215" y="4118314"/>
            <a:ext cx="1331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Rire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0631353">
            <a:off x="4320149" y="3794400"/>
            <a:ext cx="221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Dormir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 rot="1499808">
            <a:off x="1009794" y="2294922"/>
            <a:ext cx="2419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Manger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345802" y="4945617"/>
            <a:ext cx="1980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Naître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 rot="20860995">
            <a:off x="6174980" y="4176345"/>
            <a:ext cx="169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Venir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481975">
            <a:off x="6652257" y="3224615"/>
            <a:ext cx="2051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Sauter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549167" y="2979088"/>
            <a:ext cx="158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78A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78A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 rot="1395777">
            <a:off x="520198" y="4177186"/>
            <a:ext cx="158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5C3D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Faire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5C3D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 rot="1133669">
            <a:off x="2219622" y="5582445"/>
            <a:ext cx="232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Brosser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063" y="1404555"/>
            <a:ext cx="5021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Arial Black" pitchFamily="34" charset="0"/>
              </a:rPr>
              <a:t>Word Jumble</a:t>
            </a:r>
            <a:r>
              <a:rPr lang="en-US" sz="4400" dirty="0" smtClean="0">
                <a:solidFill>
                  <a:prstClr val="black"/>
                </a:solidFill>
                <a:latin typeface="Arial Black" pitchFamily="34" charset="0"/>
              </a:rPr>
              <a:t>! 1</a:t>
            </a:r>
            <a:endParaRPr lang="en-US" sz="4400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Choisis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les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cinq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verbes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d’être!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7285787" y="5837186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53400" y="5837186"/>
            <a:ext cx="826892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28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 rot="20814810">
            <a:off x="2626092" y="2879582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Arriver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 rot="19971289">
            <a:off x="224352" y="5483802"/>
            <a:ext cx="178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 rot="16200000">
            <a:off x="5064877" y="5398745"/>
            <a:ext cx="169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D47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Avoir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D47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19173404">
            <a:off x="-196105" y="4402275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Amener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 rot="20951790">
            <a:off x="6338502" y="4750170"/>
            <a:ext cx="260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Montrer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2296411">
            <a:off x="3402538" y="4007125"/>
            <a:ext cx="189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Nager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561372" y="3290242"/>
            <a:ext cx="198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Porter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 rot="1499808">
            <a:off x="41662" y="2115513"/>
            <a:ext cx="247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Allumer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726753" y="5162626"/>
            <a:ext cx="172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Laver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 rot="20860995">
            <a:off x="5521916" y="3952577"/>
            <a:ext cx="245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Chanter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 rot="1481975">
            <a:off x="6463793" y="3056599"/>
            <a:ext cx="235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Rentrer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-42973" y="3114801"/>
            <a:ext cx="2198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78A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Mourir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78A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 rot="1395777">
            <a:off x="1996121" y="4402276"/>
            <a:ext cx="175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5C3D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Dîner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5C3D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 rot="1133669">
            <a:off x="2137819" y="5669353"/>
            <a:ext cx="236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Revenir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214" y="1522128"/>
            <a:ext cx="5125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Arial Black" pitchFamily="34" charset="0"/>
              </a:rPr>
              <a:t>Word Jumble</a:t>
            </a:r>
            <a:r>
              <a:rPr lang="en-US" sz="4400" dirty="0" smtClean="0">
                <a:solidFill>
                  <a:prstClr val="black"/>
                </a:solidFill>
                <a:latin typeface="Arial Black" pitchFamily="34" charset="0"/>
              </a:rPr>
              <a:t>! 2</a:t>
            </a:r>
            <a:endParaRPr lang="en-US" sz="4400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Choisis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les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cinq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verbes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d’être!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6358226" y="5877554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180488" y="5877554"/>
            <a:ext cx="826892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7261160" y="5877594"/>
            <a:ext cx="856032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33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 rot="20814810">
            <a:off x="6863644" y="2264956"/>
            <a:ext cx="220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Danser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 rot="19971289">
            <a:off x="386151" y="5514153"/>
            <a:ext cx="178766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Sortir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 rot="16200000">
            <a:off x="5051032" y="5262130"/>
            <a:ext cx="217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D47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Garder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D47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381364">
            <a:off x="1219417" y="3188285"/>
            <a:ext cx="309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Retourner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 rot="21116974">
            <a:off x="6805535" y="4919607"/>
            <a:ext cx="1962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Entrer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 rot="2296411">
            <a:off x="3095469" y="3963999"/>
            <a:ext cx="146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Finir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81506" y="3621087"/>
            <a:ext cx="2369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Tomber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 rot="1499808">
            <a:off x="727218" y="2023913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Oublier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411892" y="5052488"/>
            <a:ext cx="235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 rot="20860995">
            <a:off x="6663958" y="4050152"/>
            <a:ext cx="2389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Trouver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 rot="1481975">
            <a:off x="5216013" y="3085569"/>
            <a:ext cx="276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Chercher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0" y="2726620"/>
            <a:ext cx="1892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78A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Parler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78A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 rot="1395777">
            <a:off x="-45278" y="4176158"/>
            <a:ext cx="250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5C3D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Avancer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5C3D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 rot="1133669">
            <a:off x="2246246" y="5648445"/>
            <a:ext cx="2236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Vendre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405933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Arial Black" pitchFamily="34" charset="0"/>
              </a:rPr>
              <a:t>Word Jumble</a:t>
            </a:r>
            <a:r>
              <a:rPr lang="en-US" sz="4400" dirty="0" smtClean="0">
                <a:solidFill>
                  <a:prstClr val="black"/>
                </a:solidFill>
                <a:latin typeface="Arial Black" pitchFamily="34" charset="0"/>
              </a:rPr>
              <a:t>! 3</a:t>
            </a:r>
            <a:endParaRPr lang="en-US" sz="4400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Choisis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les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cinq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 Black" pitchFamily="34" charset="0"/>
              </a:rPr>
              <a:t>verbes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 d’être!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7310708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198047" y="5860410"/>
            <a:ext cx="856032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11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Choisis</a:t>
            </a:r>
            <a:r>
              <a:rPr lang="en-US" dirty="0" smtClean="0">
                <a:latin typeface="Arial Black" pitchFamily="34" charset="0"/>
              </a:rPr>
              <a:t> le </a:t>
            </a:r>
            <a:r>
              <a:rPr lang="en-US" dirty="0" err="1">
                <a:latin typeface="Arial Black" pitchFamily="34" charset="0"/>
              </a:rPr>
              <a:t>P</a:t>
            </a:r>
            <a:r>
              <a:rPr lang="en-US" dirty="0" err="1" smtClean="0">
                <a:latin typeface="Arial Black" pitchFamily="34" charset="0"/>
              </a:rPr>
              <a:t>articipe</a:t>
            </a:r>
            <a:r>
              <a:rPr lang="en-US" dirty="0" smtClean="0">
                <a:latin typeface="Arial Black" pitchFamily="34" charset="0"/>
              </a:rPr>
              <a:t> Passé! 1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monter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2" action="ppaction://hlinksldjump"/>
              </a:rPr>
              <a:t>m</a:t>
            </a:r>
            <a:r>
              <a:rPr lang="en-US" sz="2800" dirty="0" err="1" smtClean="0">
                <a:hlinkClick r:id="rId2" action="ppaction://hlinksldjump"/>
              </a:rPr>
              <a:t>onté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montez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monte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montent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3" action="ppaction://hlinksldjump"/>
              </a:rPr>
              <a:t>a</a:t>
            </a:r>
            <a:r>
              <a:rPr lang="en-US" sz="2800" dirty="0" err="1" smtClean="0">
                <a:hlinkClick r:id="rId3" action="ppaction://hlinksldjump"/>
              </a:rPr>
              <a:t>llons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3" action="ppaction://hlinksldjump"/>
              </a:rPr>
              <a:t>aille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allé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3" action="ppaction://hlinksldjump"/>
              </a:rPr>
              <a:t>allaient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rester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3" action="ppaction://hlinksldjump"/>
              </a:rPr>
              <a:t>r</a:t>
            </a:r>
            <a:r>
              <a:rPr lang="en-US" sz="2800" dirty="0" err="1" smtClean="0">
                <a:hlinkClick r:id="rId3" action="ppaction://hlinksldjump"/>
              </a:rPr>
              <a:t>este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3" action="ppaction://hlinksldjump"/>
              </a:rPr>
              <a:t>restent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restaient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resté</a:t>
            </a:r>
            <a:endParaRPr lang="en-US" sz="2800" dirty="0"/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248640" y="48006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48641" y="5791200"/>
            <a:ext cx="784655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97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Choisis</a:t>
            </a:r>
            <a:r>
              <a:rPr lang="en-US" dirty="0" smtClean="0">
                <a:latin typeface="Arial Black" pitchFamily="34" charset="0"/>
              </a:rPr>
              <a:t> le </a:t>
            </a:r>
            <a:r>
              <a:rPr lang="en-US" dirty="0" err="1">
                <a:latin typeface="Arial Black" pitchFamily="34" charset="0"/>
              </a:rPr>
              <a:t>P</a:t>
            </a:r>
            <a:r>
              <a:rPr lang="en-US" dirty="0" err="1" smtClean="0">
                <a:latin typeface="Arial Black" pitchFamily="34" charset="0"/>
              </a:rPr>
              <a:t>articipe</a:t>
            </a:r>
            <a:r>
              <a:rPr lang="en-US" dirty="0" smtClean="0">
                <a:latin typeface="Arial Black" pitchFamily="34" charset="0"/>
              </a:rPr>
              <a:t> Passé! 2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543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tomber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2" action="ppaction://hlinksldjump"/>
              </a:rPr>
              <a:t>tombez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tombé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tombe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tombais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5.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arriver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2" action="ppaction://hlinksldjump"/>
              </a:rPr>
              <a:t>arrivons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arrivaient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arrivé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arrivont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entrer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2" action="ppaction://hlinksldjump"/>
              </a:rPr>
              <a:t>entriez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entraient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entrent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entré</a:t>
            </a:r>
            <a:endParaRPr lang="en-US" sz="2800" dirty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269425" y="4876800"/>
            <a:ext cx="798510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69424" y="38862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69423" y="5867400"/>
            <a:ext cx="784655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69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Choisis</a:t>
            </a:r>
            <a:r>
              <a:rPr lang="en-US" dirty="0" smtClean="0">
                <a:latin typeface="Arial Black" pitchFamily="34" charset="0"/>
              </a:rPr>
              <a:t> le </a:t>
            </a:r>
            <a:r>
              <a:rPr lang="en-US" dirty="0" err="1">
                <a:latin typeface="Arial Black" pitchFamily="34" charset="0"/>
              </a:rPr>
              <a:t>P</a:t>
            </a:r>
            <a:r>
              <a:rPr lang="en-US" dirty="0" err="1" smtClean="0">
                <a:latin typeface="Arial Black" pitchFamily="34" charset="0"/>
              </a:rPr>
              <a:t>articipe</a:t>
            </a:r>
            <a:r>
              <a:rPr lang="en-US" dirty="0" smtClean="0">
                <a:latin typeface="Arial Black" pitchFamily="34" charset="0"/>
              </a:rPr>
              <a:t> Passé! 3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retourner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2" action="ppaction://hlinksldjump"/>
              </a:rPr>
              <a:t>retourné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retournez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retournons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retournais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8</a:t>
            </a:r>
            <a:r>
              <a:rPr lang="en-US" sz="2800" dirty="0" smtClean="0"/>
              <a:t>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rentrer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3" action="ppaction://hlinksldjump"/>
              </a:rPr>
              <a:t>rentre</a:t>
            </a:r>
            <a:r>
              <a:rPr lang="en-US" sz="2800" dirty="0" smtClean="0">
                <a:hlinkClick r:id="rId3" action="ppaction://hlinksldjump"/>
              </a:rPr>
              <a:t>	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rentré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3" action="ppaction://hlinksldjump"/>
              </a:rPr>
              <a:t>rentraient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rentront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C’est</a:t>
            </a:r>
            <a:r>
              <a:rPr lang="en-US" sz="2800" dirty="0" smtClean="0"/>
              <a:t> tout pour les </a:t>
            </a:r>
            <a:r>
              <a:rPr lang="en-US" sz="2800" dirty="0" err="1" smtClean="0"/>
              <a:t>participes</a:t>
            </a:r>
            <a:r>
              <a:rPr lang="en-US" sz="2800" dirty="0" smtClean="0"/>
              <a:t> </a:t>
            </a:r>
            <a:r>
              <a:rPr lang="en-US" sz="2800" dirty="0" err="1" smtClean="0"/>
              <a:t>passés</a:t>
            </a:r>
            <a:r>
              <a:rPr lang="en-US" sz="2800" dirty="0" smtClean="0"/>
              <a:t> des </a:t>
            </a:r>
            <a:r>
              <a:rPr lang="en-US" sz="2800" dirty="0" err="1" smtClean="0"/>
              <a:t>verbes</a:t>
            </a:r>
            <a:r>
              <a:rPr lang="en-US" sz="2800" dirty="0" smtClean="0"/>
              <a:t> </a:t>
            </a:r>
            <a:r>
              <a:rPr lang="en-US" sz="2800" dirty="0" err="1" smtClean="0"/>
              <a:t>réguliers</a:t>
            </a:r>
            <a:r>
              <a:rPr lang="en-US" sz="2800" dirty="0" smtClean="0"/>
              <a:t> en -</a:t>
            </a:r>
            <a:r>
              <a:rPr lang="en-US" sz="2800" dirty="0" err="1" smtClean="0"/>
              <a:t>er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69424" y="38862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69425" y="4876800"/>
            <a:ext cx="798510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69423" y="5867400"/>
            <a:ext cx="784655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69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Choisis</a:t>
            </a:r>
            <a:r>
              <a:rPr lang="en-US" dirty="0" smtClean="0">
                <a:latin typeface="Arial Black" pitchFamily="34" charset="0"/>
              </a:rPr>
              <a:t> le </a:t>
            </a:r>
            <a:r>
              <a:rPr lang="en-US" dirty="0" err="1">
                <a:latin typeface="Arial Black" pitchFamily="34" charset="0"/>
              </a:rPr>
              <a:t>P</a:t>
            </a:r>
            <a:r>
              <a:rPr lang="en-US" dirty="0" err="1" smtClean="0">
                <a:latin typeface="Arial Black" pitchFamily="34" charset="0"/>
              </a:rPr>
              <a:t>articipe</a:t>
            </a:r>
            <a:r>
              <a:rPr lang="en-US" dirty="0" smtClean="0">
                <a:latin typeface="Arial Black" pitchFamily="34" charset="0"/>
              </a:rPr>
              <a:t> Passé! 4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676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sortir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>
                <a:hlinkClick r:id="rId2" action="ppaction://hlinksldjump"/>
              </a:rPr>
              <a:t>s</a:t>
            </a:r>
            <a:r>
              <a:rPr lang="en-US" sz="2800" dirty="0" smtClean="0">
                <a:hlinkClick r:id="rId2" action="ppaction://hlinksldjump"/>
              </a:rPr>
              <a:t>ort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sortez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3" action="ppaction://hlinksldjump"/>
              </a:rPr>
              <a:t>sorti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sortit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 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3" action="ppaction://hlinksldjump"/>
              </a:rPr>
              <a:t>p</a:t>
            </a:r>
            <a:r>
              <a:rPr lang="en-US" sz="2800" dirty="0" err="1" smtClean="0">
                <a:hlinkClick r:id="rId3" action="ppaction://hlinksldjump"/>
              </a:rPr>
              <a:t>arti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partis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partent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partaient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 startAt="3"/>
            </a:pPr>
            <a:r>
              <a:rPr lang="en-US" sz="2800" dirty="0" smtClean="0"/>
              <a:t>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descendre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2" action="ppaction://hlinksldjump"/>
              </a:rPr>
              <a:t>d</a:t>
            </a:r>
            <a:r>
              <a:rPr lang="en-US" sz="2800" dirty="0" err="1" smtClean="0">
                <a:hlinkClick r:id="rId2" action="ppaction://hlinksldjump"/>
              </a:rPr>
              <a:t>escende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descendu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descendait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descendons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C’est</a:t>
            </a:r>
            <a:r>
              <a:rPr lang="en-US" sz="2800" dirty="0" smtClean="0"/>
              <a:t> tout pour les </a:t>
            </a:r>
            <a:r>
              <a:rPr lang="en-US" sz="2800" dirty="0" err="1" smtClean="0"/>
              <a:t>participes</a:t>
            </a:r>
            <a:r>
              <a:rPr lang="en-US" sz="2800" dirty="0" smtClean="0"/>
              <a:t> </a:t>
            </a:r>
            <a:r>
              <a:rPr lang="en-US" sz="2800" dirty="0" err="1" smtClean="0"/>
              <a:t>passés</a:t>
            </a:r>
            <a:r>
              <a:rPr lang="en-US" sz="2800" dirty="0" smtClean="0"/>
              <a:t> des </a:t>
            </a:r>
            <a:r>
              <a:rPr lang="en-US" sz="2800" dirty="0" err="1" smtClean="0"/>
              <a:t>verbes</a:t>
            </a:r>
            <a:r>
              <a:rPr lang="en-US" sz="2800" dirty="0" smtClean="0"/>
              <a:t> </a:t>
            </a:r>
            <a:r>
              <a:rPr lang="en-US" sz="2800" dirty="0" err="1" smtClean="0"/>
              <a:t>réguliers</a:t>
            </a:r>
            <a:r>
              <a:rPr lang="en-US" sz="2800" dirty="0" smtClean="0"/>
              <a:t> </a:t>
            </a:r>
            <a:r>
              <a:rPr lang="en-US" sz="2800" dirty="0" smtClean="0"/>
              <a:t>en –</a:t>
            </a:r>
            <a:r>
              <a:rPr lang="en-US" sz="2800" dirty="0" err="1" smtClean="0"/>
              <a:t>ir</a:t>
            </a:r>
            <a:r>
              <a:rPr lang="en-US" sz="2800" dirty="0" smtClean="0"/>
              <a:t> et –re.</a:t>
            </a:r>
            <a:endParaRPr lang="en-US" sz="2800" dirty="0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69424" y="38862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69425" y="4876800"/>
            <a:ext cx="798510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69423" y="5867400"/>
            <a:ext cx="784655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93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Choisis</a:t>
            </a:r>
            <a:r>
              <a:rPr lang="en-US" dirty="0" smtClean="0">
                <a:latin typeface="Arial Black" pitchFamily="34" charset="0"/>
              </a:rPr>
              <a:t> le </a:t>
            </a:r>
            <a:r>
              <a:rPr lang="en-US" dirty="0" err="1">
                <a:latin typeface="Arial Black" pitchFamily="34" charset="0"/>
              </a:rPr>
              <a:t>P</a:t>
            </a:r>
            <a:r>
              <a:rPr lang="en-US" dirty="0" err="1" smtClean="0">
                <a:latin typeface="Arial Black" pitchFamily="34" charset="0"/>
              </a:rPr>
              <a:t>articipe</a:t>
            </a:r>
            <a:r>
              <a:rPr lang="en-US" dirty="0" smtClean="0">
                <a:latin typeface="Arial Black" pitchFamily="34" charset="0"/>
              </a:rPr>
              <a:t> Passé! 5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315200" cy="4495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naître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2" action="ppaction://hlinksldjump"/>
              </a:rPr>
              <a:t>naisson</a:t>
            </a:r>
            <a:r>
              <a:rPr lang="en-US" sz="2800" dirty="0" smtClean="0">
                <a:hlinkClick r:id="rId2" action="ppaction://hlinksldjump"/>
              </a:rPr>
              <a:t>	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nis</a:t>
            </a:r>
            <a:r>
              <a:rPr lang="en-US" sz="2800" dirty="0" smtClean="0"/>
              <a:t>		</a:t>
            </a:r>
            <a:r>
              <a:rPr lang="en-US" sz="2800" dirty="0" smtClean="0">
                <a:hlinkClick r:id="rId3" action="ppaction://hlinksldjump"/>
              </a:rPr>
              <a:t>né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naitais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 startAt="2"/>
            </a:pPr>
            <a:r>
              <a:rPr lang="en-US" sz="2800" dirty="0" smtClean="0"/>
              <a:t>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mourir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2" action="ppaction://hlinksldjump"/>
              </a:rPr>
              <a:t>m</a:t>
            </a:r>
            <a:r>
              <a:rPr lang="en-US" sz="2800" dirty="0" err="1" smtClean="0">
                <a:hlinkClick r:id="rId2" action="ppaction://hlinksldjump"/>
              </a:rPr>
              <a:t>eurt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hlinkClick r:id="rId3" action="ppaction://hlinksldjump"/>
              </a:rPr>
              <a:t>mort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morts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mouri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 startAt="3"/>
            </a:pPr>
            <a:r>
              <a:rPr lang="en-US" sz="2800" dirty="0" smtClean="0"/>
              <a:t>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venir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hlinkClick r:id="rId3" action="ppaction://hlinksldjump"/>
              </a:rPr>
              <a:t>venu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veni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venirons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veniriez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 startAt="4"/>
            </a:pPr>
            <a:r>
              <a:rPr lang="en-US" sz="2800" dirty="0" smtClean="0"/>
              <a:t>Le </a:t>
            </a:r>
            <a:r>
              <a:rPr lang="en-US" sz="2800" dirty="0" err="1" smtClean="0"/>
              <a:t>participe</a:t>
            </a:r>
            <a:r>
              <a:rPr lang="en-US" sz="2800" dirty="0" smtClean="0"/>
              <a:t> passé de </a:t>
            </a:r>
            <a:r>
              <a:rPr lang="en-US" sz="2800" dirty="0" err="1" smtClean="0"/>
              <a:t>revenir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>
                <a:hlinkClick r:id="rId2" action="ppaction://hlinksldjump"/>
              </a:rPr>
              <a:t>r</a:t>
            </a:r>
            <a:r>
              <a:rPr lang="en-US" sz="2800" dirty="0" err="1" smtClean="0">
                <a:hlinkClick r:id="rId2" action="ppaction://hlinksldjump"/>
              </a:rPr>
              <a:t>eviennais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3" action="ppaction://hlinksldjump"/>
              </a:rPr>
              <a:t>revenu</a:t>
            </a:r>
            <a:r>
              <a:rPr lang="en-US" sz="2800" dirty="0" smtClean="0"/>
              <a:t>		</a:t>
            </a:r>
            <a:r>
              <a:rPr lang="en-US" sz="2800" dirty="0" err="1" smtClean="0">
                <a:hlinkClick r:id="rId2" action="ppaction://hlinksldjump"/>
              </a:rPr>
              <a:t>revenne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reveni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C’est</a:t>
            </a:r>
            <a:r>
              <a:rPr lang="en-US" sz="2800" dirty="0" smtClean="0"/>
              <a:t> tout pour les </a:t>
            </a:r>
            <a:r>
              <a:rPr lang="en-US" sz="2800" dirty="0" err="1" smtClean="0"/>
              <a:t>participes</a:t>
            </a:r>
            <a:r>
              <a:rPr lang="en-US" sz="2800" dirty="0" smtClean="0"/>
              <a:t> </a:t>
            </a:r>
            <a:r>
              <a:rPr lang="en-US" sz="2800" dirty="0" err="1" smtClean="0"/>
              <a:t>passés</a:t>
            </a:r>
            <a:r>
              <a:rPr lang="en-US" sz="2800" dirty="0" smtClean="0"/>
              <a:t> des </a:t>
            </a:r>
            <a:r>
              <a:rPr lang="en-US" sz="2800" dirty="0" err="1" smtClean="0"/>
              <a:t>verbes</a:t>
            </a:r>
            <a:r>
              <a:rPr lang="en-US" sz="2800" dirty="0" smtClean="0"/>
              <a:t> </a:t>
            </a:r>
            <a:r>
              <a:rPr lang="en-US" sz="2800" dirty="0" err="1" smtClean="0"/>
              <a:t>irréguliers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55569" y="48768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55569" y="5867400"/>
            <a:ext cx="798510" cy="831318"/>
          </a:xfrm>
          <a:prstGeom prst="actionButtonBackPrevio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05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C’est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juste</a:t>
            </a:r>
            <a:r>
              <a:rPr lang="en-US" dirty="0" smtClean="0">
                <a:latin typeface="Arial Black" pitchFamily="34" charset="0"/>
              </a:rPr>
              <a:t>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2390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553" y="2362200"/>
            <a:ext cx="3015364" cy="41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33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44" y="1219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Table of Contents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3610997"/>
            <a:ext cx="3417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L’Imparfait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d’Être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1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27" y="4216011"/>
            <a:ext cx="39328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L’Imparfait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d’Être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2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927" y="5009426"/>
            <a:ext cx="2866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Jumble! 1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-27709" y="5598389"/>
            <a:ext cx="2866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Jumble! 2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927" y="6169309"/>
            <a:ext cx="2866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Jumble! 3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889669" y="5753810"/>
            <a:ext cx="36985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Fin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-27709" y="2208274"/>
            <a:ext cx="396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Bureau du </a:t>
            </a:r>
            <a:r>
              <a:rPr lang="en-US" sz="32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Professeur</a:t>
            </a:r>
            <a:r>
              <a:rPr lang="en-US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Love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191000" y="2226355"/>
            <a:ext cx="4965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Choisis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</a:t>
            </a:r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 passé! 1</a:t>
            </a: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4191000" y="2864691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Choisis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</a:t>
            </a:r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 passé!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fr-FR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4191000" y="3487288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Choisis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</a:t>
            </a:r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 passé!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fr-FR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4191000" y="4064564"/>
            <a:ext cx="49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Choisis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participe </a:t>
            </a:r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passé!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fr-FR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4191000" y="4649339"/>
            <a:ext cx="4966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Choisis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 </a:t>
            </a:r>
            <a:r>
              <a:rPr lang="fr-FR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 passé! </a:t>
            </a:r>
            <a:r>
              <a:rPr lang="fr-FR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fr-FR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7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21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C’est</a:t>
            </a:r>
            <a:r>
              <a:rPr lang="en-US" dirty="0" smtClean="0">
                <a:latin typeface="Arial Black" pitchFamily="34" charset="0"/>
              </a:rPr>
              <a:t> faux…</a:t>
            </a:r>
            <a:r>
              <a:rPr lang="en-US" dirty="0" err="1" smtClean="0">
                <a:latin typeface="Arial Black" pitchFamily="34" charset="0"/>
              </a:rPr>
              <a:t>essaie</a:t>
            </a:r>
            <a:r>
              <a:rPr lang="en-US" dirty="0" smtClean="0">
                <a:latin typeface="Arial Black" pitchFamily="34" charset="0"/>
              </a:rPr>
              <a:t> encore </a:t>
            </a:r>
            <a:r>
              <a:rPr lang="en-US" dirty="0" err="1" smtClean="0">
                <a:latin typeface="Arial Black" pitchFamily="34" charset="0"/>
              </a:rPr>
              <a:t>une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fois</a:t>
            </a:r>
            <a:r>
              <a:rPr lang="en-US" dirty="0">
                <a:latin typeface="Arial Black" pitchFamily="34" charset="0"/>
              </a:rPr>
              <a:t>!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2390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203" y="2812252"/>
            <a:ext cx="40767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519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0" y="1600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C’est</a:t>
            </a:r>
            <a:r>
              <a:rPr lang="en-US" dirty="0" smtClean="0">
                <a:latin typeface="Arial Black" pitchFamily="34" charset="0"/>
              </a:rPr>
              <a:t> tout, les </a:t>
            </a:r>
            <a:r>
              <a:rPr lang="en-US" dirty="0" err="1" smtClean="0">
                <a:latin typeface="Arial Black" pitchFamily="34" charset="0"/>
              </a:rPr>
              <a:t>amis</a:t>
            </a:r>
            <a:r>
              <a:rPr lang="en-US" dirty="0" smtClean="0">
                <a:latin typeface="Arial Black" pitchFamily="34" charset="0"/>
              </a:rPr>
              <a:t>!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345" y="2667000"/>
            <a:ext cx="292227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rack 1.mp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6680" y="4087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78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52" y="1495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Le Bureau du </a:t>
            </a:r>
            <a:r>
              <a:rPr lang="en-US" dirty="0" err="1" smtClean="0">
                <a:latin typeface="Arial Black" pitchFamily="34" charset="0"/>
              </a:rPr>
              <a:t>Professeur</a:t>
            </a:r>
            <a:r>
              <a:rPr lang="en-US" dirty="0" smtClean="0">
                <a:latin typeface="Arial Black" pitchFamily="34" charset="0"/>
              </a:rPr>
              <a:t> Love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09600" y="2971800"/>
            <a:ext cx="75901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Formation de Plus-</a:t>
            </a:r>
            <a:r>
              <a:rPr lang="en-US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Parfait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29379" y="3664251"/>
            <a:ext cx="7401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Liste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de </a:t>
            </a:r>
            <a:r>
              <a:rPr lang="en-US" sz="4000" b="1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’Imparfait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d’Être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537257" y="4372137"/>
            <a:ext cx="373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Maison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d’Être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018045" y="5770701"/>
            <a:ext cx="4568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Participes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Passés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8231263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97030" y="5062815"/>
            <a:ext cx="754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Formation </a:t>
            </a:r>
            <a:r>
              <a:rPr lang="en-U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Participes</a:t>
            </a:r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Passés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87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Formation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863518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Plus-</a:t>
            </a:r>
            <a:r>
              <a:rPr lang="en-US" dirty="0" err="1" smtClean="0"/>
              <a:t>que</a:t>
            </a:r>
            <a:r>
              <a:rPr lang="en-US" dirty="0" smtClean="0"/>
              <a:t>-parfait is formed using either the imperfect tense of the verb </a:t>
            </a:r>
            <a:r>
              <a:rPr lang="en-US" b="1" dirty="0" err="1" smtClean="0"/>
              <a:t>avoir</a:t>
            </a:r>
            <a:r>
              <a:rPr lang="en-US" dirty="0" smtClean="0"/>
              <a:t> or </a:t>
            </a:r>
            <a:r>
              <a:rPr lang="en-US" b="1" dirty="0" err="1" smtClean="0"/>
              <a:t>être</a:t>
            </a:r>
            <a:r>
              <a:rPr lang="en-US" dirty="0"/>
              <a:t> </a:t>
            </a:r>
            <a:r>
              <a:rPr lang="en-US" dirty="0" smtClean="0"/>
              <a:t>with the past participle of another verb. In this </a:t>
            </a:r>
            <a:r>
              <a:rPr lang="en-US" dirty="0" err="1" smtClean="0"/>
              <a:t>powerpoint</a:t>
            </a:r>
            <a:r>
              <a:rPr lang="en-US" dirty="0" smtClean="0"/>
              <a:t>, you’ll use </a:t>
            </a:r>
            <a:r>
              <a:rPr lang="en-US" b="1" dirty="0" err="1" smtClean="0"/>
              <a:t>être</a:t>
            </a:r>
            <a:r>
              <a:rPr lang="en-US" dirty="0" smtClean="0"/>
              <a:t>, so, don’t forget to match the past </a:t>
            </a:r>
            <a:r>
              <a:rPr lang="en-US" dirty="0" err="1" smtClean="0"/>
              <a:t>particple</a:t>
            </a:r>
            <a:r>
              <a:rPr lang="en-US" dirty="0" smtClean="0"/>
              <a:t> with its subject.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Plus-</a:t>
            </a:r>
            <a:r>
              <a:rPr lang="en-US" dirty="0" err="1" smtClean="0"/>
              <a:t>que</a:t>
            </a:r>
            <a:r>
              <a:rPr lang="en-US" dirty="0" smtClean="0"/>
              <a:t>-parfait is used to state an action that happened before another action already set in the past. So, it can be used to frame a story.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3152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15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Liste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n-US" dirty="0" err="1">
                <a:latin typeface="Arial Black" pitchFamily="34" charset="0"/>
              </a:rPr>
              <a:t>l</a:t>
            </a:r>
            <a:r>
              <a:rPr lang="en-US" dirty="0" err="1" smtClean="0">
                <a:latin typeface="Arial Black" pitchFamily="34" charset="0"/>
              </a:rPr>
              <a:t>’Imparfait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d’Être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1"/>
            <a:ext cx="84582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J’</a:t>
            </a:r>
            <a:r>
              <a:rPr lang="en-US" sz="2800" dirty="0" err="1" smtClean="0">
                <a:solidFill>
                  <a:srgbClr val="0070C0"/>
                </a:solidFill>
              </a:rPr>
              <a:t>étais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	</a:t>
            </a:r>
            <a:r>
              <a:rPr lang="en-US" sz="2800" dirty="0" smtClean="0">
                <a:solidFill>
                  <a:srgbClr val="0070C0"/>
                </a:solidFill>
              </a:rPr>
              <a:t>(e)</a:t>
            </a:r>
            <a:r>
              <a:rPr lang="en-US" sz="2800" dirty="0" smtClean="0"/>
              <a:t>			Nous </a:t>
            </a:r>
            <a:r>
              <a:rPr lang="en-US" sz="2800" dirty="0" err="1" smtClean="0">
                <a:solidFill>
                  <a:srgbClr val="0070C0"/>
                </a:solidFill>
              </a:rPr>
              <a:t>étions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</a:t>
            </a:r>
            <a:r>
              <a:rPr lang="en-US" sz="2800" dirty="0" smtClean="0">
                <a:solidFill>
                  <a:srgbClr val="0070C0"/>
                </a:solidFill>
              </a:rPr>
              <a:t>(e)s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étais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</a:t>
            </a:r>
            <a:r>
              <a:rPr lang="en-US" sz="2800" dirty="0" smtClean="0">
                <a:solidFill>
                  <a:srgbClr val="0070C0"/>
                </a:solidFill>
              </a:rPr>
              <a:t>(e)</a:t>
            </a:r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étiez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</a:t>
            </a:r>
            <a:r>
              <a:rPr lang="en-US" sz="2800" dirty="0" smtClean="0">
                <a:solidFill>
                  <a:srgbClr val="0070C0"/>
                </a:solidFill>
              </a:rPr>
              <a:t>(e)(s)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dirty="0" smtClean="0"/>
              <a:t>Il/Elle/On </a:t>
            </a:r>
            <a:r>
              <a:rPr lang="en-US" sz="2800" dirty="0" err="1" smtClean="0">
                <a:solidFill>
                  <a:srgbClr val="0070C0"/>
                </a:solidFill>
              </a:rPr>
              <a:t>était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</a:t>
            </a:r>
            <a:r>
              <a:rPr lang="en-US" sz="2800" dirty="0" smtClean="0">
                <a:solidFill>
                  <a:srgbClr val="0070C0"/>
                </a:solidFill>
              </a:rPr>
              <a:t>(e)(s)	</a:t>
            </a:r>
            <a:r>
              <a:rPr lang="en-US" sz="2800" dirty="0" err="1" smtClean="0"/>
              <a:t>Ils</a:t>
            </a:r>
            <a:r>
              <a:rPr lang="en-US" sz="2800" dirty="0" smtClean="0"/>
              <a:t>/</a:t>
            </a:r>
            <a:r>
              <a:rPr lang="en-US" sz="2800" dirty="0" err="1" smtClean="0"/>
              <a:t>Elles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étaient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_____</a:t>
            </a:r>
            <a:r>
              <a:rPr lang="en-US" sz="2800" dirty="0" smtClean="0">
                <a:solidFill>
                  <a:srgbClr val="0070C0"/>
                </a:solidFill>
              </a:rPr>
              <a:t>(e)s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3152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79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3152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435" y="2037925"/>
            <a:ext cx="53244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435" y="1600200"/>
            <a:ext cx="532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La </a:t>
            </a:r>
            <a:r>
              <a:rPr lang="en-US" sz="4400" dirty="0" err="1" smtClean="0">
                <a:latin typeface="Arial Black" pitchFamily="34" charset="0"/>
              </a:rPr>
              <a:t>Maison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d’Être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91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Black" pitchFamily="34" charset="0"/>
              </a:rPr>
              <a:t>Le Formation d</a:t>
            </a:r>
            <a:r>
              <a:rPr lang="fr-FR" dirty="0" smtClean="0">
                <a:latin typeface="Arial Black" pitchFamily="34" charset="0"/>
              </a:rPr>
              <a:t>es </a:t>
            </a:r>
            <a:r>
              <a:rPr lang="fr-FR" dirty="0">
                <a:latin typeface="Arial Black" pitchFamily="34" charset="0"/>
              </a:rPr>
              <a:t>Participes </a:t>
            </a:r>
            <a:r>
              <a:rPr lang="fr-FR" dirty="0" smtClean="0">
                <a:latin typeface="Arial Black" pitchFamily="34" charset="0"/>
              </a:rPr>
              <a:t>Passés</a:t>
            </a: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429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formation of the past participle is simple if you’re using regular verbs.  For verbs ending in –</a:t>
            </a:r>
            <a:r>
              <a:rPr lang="en-US" dirty="0" err="1" smtClean="0"/>
              <a:t>er</a:t>
            </a:r>
            <a:r>
              <a:rPr lang="en-US" dirty="0" smtClean="0"/>
              <a:t>, like </a:t>
            </a:r>
            <a:r>
              <a:rPr lang="en-US" dirty="0" err="1" smtClean="0"/>
              <a:t>monter</a:t>
            </a:r>
            <a:r>
              <a:rPr lang="en-US" dirty="0" smtClean="0"/>
              <a:t>, just replace the –</a:t>
            </a:r>
            <a:r>
              <a:rPr lang="en-US" dirty="0" err="1" smtClean="0"/>
              <a:t>er</a:t>
            </a:r>
            <a:r>
              <a:rPr lang="en-US" dirty="0" smtClean="0"/>
              <a:t> on the stem with –é.  With regular verbs ending in –</a:t>
            </a:r>
            <a:r>
              <a:rPr lang="en-US" dirty="0" err="1" smtClean="0"/>
              <a:t>ir</a:t>
            </a:r>
            <a:r>
              <a:rPr lang="en-US" dirty="0" smtClean="0"/>
              <a:t>, like </a:t>
            </a:r>
            <a:r>
              <a:rPr lang="en-US" dirty="0" err="1" smtClean="0"/>
              <a:t>partir</a:t>
            </a:r>
            <a:r>
              <a:rPr lang="en-US" dirty="0" smtClean="0"/>
              <a:t>, replace the –</a:t>
            </a:r>
            <a:r>
              <a:rPr lang="en-US" dirty="0" err="1" smtClean="0"/>
              <a:t>ir</a:t>
            </a:r>
            <a:r>
              <a:rPr lang="en-US" dirty="0" smtClean="0"/>
              <a:t> with –</a:t>
            </a:r>
            <a:r>
              <a:rPr lang="en-US" dirty="0" err="1" smtClean="0"/>
              <a:t>i</a:t>
            </a:r>
            <a:r>
              <a:rPr lang="en-US" dirty="0" smtClean="0"/>
              <a:t> to form the past participle.  Finally, verbs like </a:t>
            </a:r>
            <a:r>
              <a:rPr lang="en-US" dirty="0" err="1" smtClean="0"/>
              <a:t>descendre</a:t>
            </a:r>
            <a:r>
              <a:rPr lang="en-US" dirty="0" smtClean="0"/>
              <a:t> need the –re to be replaced with –u to form the past participle.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Irregular verbs aren’t so easy, and unfortunately there are four irregular </a:t>
            </a:r>
            <a:r>
              <a:rPr lang="en-US" b="1" dirty="0" err="1" smtClean="0"/>
              <a:t>être</a:t>
            </a:r>
            <a:r>
              <a:rPr lang="en-US" dirty="0" smtClean="0"/>
              <a:t> verbs: </a:t>
            </a:r>
            <a:r>
              <a:rPr lang="en-US" dirty="0" err="1" smtClean="0"/>
              <a:t>naître</a:t>
            </a:r>
            <a:r>
              <a:rPr lang="en-US" dirty="0" smtClean="0"/>
              <a:t>, </a:t>
            </a:r>
            <a:r>
              <a:rPr lang="en-US" dirty="0" err="1" smtClean="0"/>
              <a:t>mourir</a:t>
            </a:r>
            <a:r>
              <a:rPr lang="en-US" dirty="0" smtClean="0"/>
              <a:t>, </a:t>
            </a:r>
            <a:r>
              <a:rPr lang="en-US" dirty="0" err="1" smtClean="0"/>
              <a:t>venir</a:t>
            </a:r>
            <a:r>
              <a:rPr lang="en-US" dirty="0" smtClean="0"/>
              <a:t>, and </a:t>
            </a:r>
            <a:r>
              <a:rPr lang="en-US" dirty="0" err="1" smtClean="0"/>
              <a:t>revenir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3152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9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Les </a:t>
            </a:r>
            <a:r>
              <a:rPr lang="en-US" dirty="0" err="1" smtClean="0">
                <a:latin typeface="Arial Black" pitchFamily="34" charset="0"/>
              </a:rPr>
              <a:t>Participes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Passés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9" y="2209800"/>
            <a:ext cx="8229600" cy="448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Naître</a:t>
            </a:r>
            <a:r>
              <a:rPr lang="en-US" sz="2800" dirty="0" smtClean="0"/>
              <a:t> = né				</a:t>
            </a:r>
            <a:r>
              <a:rPr lang="en-US" sz="2800" dirty="0" err="1" smtClean="0"/>
              <a:t>Mourir</a:t>
            </a:r>
            <a:r>
              <a:rPr lang="en-US" sz="2800" dirty="0" smtClean="0"/>
              <a:t> = mort</a:t>
            </a:r>
          </a:p>
          <a:p>
            <a:pPr marL="0" indent="0">
              <a:buNone/>
            </a:pPr>
            <a:r>
              <a:rPr lang="en-US" sz="2800" dirty="0" err="1" smtClean="0"/>
              <a:t>Monter</a:t>
            </a:r>
            <a:r>
              <a:rPr lang="en-US" sz="2800" dirty="0" smtClean="0"/>
              <a:t> = </a:t>
            </a:r>
            <a:r>
              <a:rPr lang="en-US" sz="2800" dirty="0" err="1" smtClean="0"/>
              <a:t>monté</a:t>
            </a:r>
            <a:r>
              <a:rPr lang="en-US" sz="2800" dirty="0" smtClean="0"/>
              <a:t>			</a:t>
            </a:r>
            <a:r>
              <a:rPr lang="en-US" sz="2800" dirty="0" err="1" smtClean="0"/>
              <a:t>Rester</a:t>
            </a:r>
            <a:r>
              <a:rPr lang="en-US" sz="2800" dirty="0" smtClean="0"/>
              <a:t> = </a:t>
            </a:r>
            <a:r>
              <a:rPr lang="en-US" sz="2800" dirty="0" err="1" smtClean="0"/>
              <a:t>resté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Descendre</a:t>
            </a:r>
            <a:r>
              <a:rPr lang="en-US" sz="2800" dirty="0" smtClean="0"/>
              <a:t> = </a:t>
            </a:r>
            <a:r>
              <a:rPr lang="en-US" sz="2800" dirty="0" err="1" smtClean="0"/>
              <a:t>descendu</a:t>
            </a:r>
            <a:r>
              <a:rPr lang="en-US" sz="2800" dirty="0" smtClean="0"/>
              <a:t>		</a:t>
            </a:r>
            <a:r>
              <a:rPr lang="en-US" sz="2800" dirty="0" err="1" smtClean="0"/>
              <a:t>Tomber</a:t>
            </a:r>
            <a:r>
              <a:rPr lang="en-US" sz="2800" dirty="0" smtClean="0"/>
              <a:t> = </a:t>
            </a:r>
            <a:r>
              <a:rPr lang="en-US" sz="2800" dirty="0" err="1" smtClean="0"/>
              <a:t>tombé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Aller</a:t>
            </a:r>
            <a:r>
              <a:rPr lang="en-US" sz="2800" dirty="0" smtClean="0"/>
              <a:t> = </a:t>
            </a:r>
            <a:r>
              <a:rPr lang="en-US" sz="2800" dirty="0" err="1" smtClean="0"/>
              <a:t>allé</a:t>
            </a:r>
            <a:r>
              <a:rPr lang="en-US" sz="2800" dirty="0" smtClean="0"/>
              <a:t>				</a:t>
            </a:r>
            <a:r>
              <a:rPr lang="en-US" sz="2800" dirty="0" err="1" smtClean="0"/>
              <a:t>Venir</a:t>
            </a:r>
            <a:r>
              <a:rPr lang="en-US" sz="2800" dirty="0" smtClean="0"/>
              <a:t> = </a:t>
            </a:r>
            <a:r>
              <a:rPr lang="en-US" sz="2800" dirty="0" err="1" smtClean="0"/>
              <a:t>venu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Arriver = </a:t>
            </a:r>
            <a:r>
              <a:rPr lang="en-US" sz="2800" dirty="0" err="1" smtClean="0"/>
              <a:t>arrivé</a:t>
            </a:r>
            <a:r>
              <a:rPr lang="en-US" sz="2800" dirty="0" smtClean="0"/>
              <a:t>			</a:t>
            </a:r>
            <a:r>
              <a:rPr lang="en-US" sz="2800" dirty="0" err="1" smtClean="0"/>
              <a:t>Entrer</a:t>
            </a:r>
            <a:r>
              <a:rPr lang="en-US" sz="2800" dirty="0" smtClean="0"/>
              <a:t> = </a:t>
            </a:r>
            <a:r>
              <a:rPr lang="en-US" sz="2800" dirty="0" err="1" smtClean="0"/>
              <a:t>entré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Sortir</a:t>
            </a:r>
            <a:r>
              <a:rPr lang="en-US" sz="2800" dirty="0" smtClean="0"/>
              <a:t> = </a:t>
            </a:r>
            <a:r>
              <a:rPr lang="en-US" sz="2800" dirty="0" err="1" smtClean="0"/>
              <a:t>sorti</a:t>
            </a:r>
            <a:r>
              <a:rPr lang="en-US" sz="2800" dirty="0" smtClean="0"/>
              <a:t>				</a:t>
            </a:r>
            <a:r>
              <a:rPr lang="en-US" sz="2800" dirty="0" err="1" smtClean="0"/>
              <a:t>Partir</a:t>
            </a:r>
            <a:r>
              <a:rPr lang="en-US" sz="2800" dirty="0" smtClean="0"/>
              <a:t> = </a:t>
            </a:r>
            <a:r>
              <a:rPr lang="en-US" sz="2800" dirty="0" err="1" smtClean="0"/>
              <a:t>parti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Retourner</a:t>
            </a:r>
            <a:r>
              <a:rPr lang="en-US" sz="2800" dirty="0" smtClean="0"/>
              <a:t> = </a:t>
            </a:r>
            <a:r>
              <a:rPr lang="en-US" sz="2800" dirty="0" err="1" smtClean="0"/>
              <a:t>retourné</a:t>
            </a:r>
            <a:r>
              <a:rPr lang="en-US" sz="2800" dirty="0" smtClean="0"/>
              <a:t>		</a:t>
            </a:r>
            <a:r>
              <a:rPr lang="en-US" sz="2800" dirty="0" err="1" smtClean="0"/>
              <a:t>Rentrer</a:t>
            </a:r>
            <a:r>
              <a:rPr lang="en-US" sz="2800" dirty="0" smtClean="0"/>
              <a:t> = </a:t>
            </a:r>
            <a:r>
              <a:rPr lang="en-US" sz="2800" dirty="0" err="1" smtClean="0"/>
              <a:t>rentré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Revenir</a:t>
            </a:r>
            <a:r>
              <a:rPr lang="en-US" sz="2800" dirty="0" smtClean="0"/>
              <a:t> = </a:t>
            </a:r>
            <a:r>
              <a:rPr lang="en-US" sz="2800" dirty="0" err="1" smtClean="0"/>
              <a:t>revenu</a:t>
            </a:r>
            <a:endParaRPr lang="en-US" sz="2800" dirty="0" smtClean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315200" y="586041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229600" y="5860410"/>
            <a:ext cx="762000" cy="831318"/>
          </a:xfrm>
          <a:prstGeom prst="actionButtonRetur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2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90" y="1371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L’Imparfait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d’Être</a:t>
            </a:r>
            <a:r>
              <a:rPr lang="en-US" dirty="0" smtClean="0">
                <a:latin typeface="Arial Black" pitchFamily="34" charset="0"/>
              </a:rPr>
              <a:t> 1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514131"/>
            <a:ext cx="7696200" cy="43267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J’_____ </a:t>
            </a:r>
            <a:r>
              <a:rPr lang="en-US" sz="2800" dirty="0" err="1" smtClean="0"/>
              <a:t>arrivé</a:t>
            </a:r>
            <a:r>
              <a:rPr lang="en-US" sz="2800" dirty="0" smtClean="0"/>
              <a:t>(e) à la place.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étions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3" action="ppaction://hlinksldjump"/>
              </a:rPr>
              <a:t>étais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étaient</a:t>
            </a: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étiez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Elle _____ </a:t>
            </a:r>
            <a:r>
              <a:rPr lang="en-US" sz="2800" dirty="0" err="1" smtClean="0"/>
              <a:t>montée</a:t>
            </a:r>
            <a:r>
              <a:rPr lang="en-US" sz="2800" dirty="0" smtClean="0"/>
              <a:t> les </a:t>
            </a:r>
            <a:r>
              <a:rPr lang="en-US" sz="2800" dirty="0" err="1" smtClean="0"/>
              <a:t>escaliers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étiez</a:t>
            </a:r>
            <a:r>
              <a:rPr lang="en-US" sz="2800" dirty="0"/>
              <a:t>		</a:t>
            </a:r>
            <a:r>
              <a:rPr lang="en-US" sz="2800" dirty="0" err="1" smtClean="0">
                <a:hlinkClick r:id="rId2" action="ppaction://hlinksldjump"/>
              </a:rPr>
              <a:t>étais</a:t>
            </a:r>
            <a:r>
              <a:rPr lang="en-US" sz="2800" dirty="0"/>
              <a:t>		</a:t>
            </a:r>
            <a:r>
              <a:rPr lang="en-US" sz="2800" dirty="0" err="1" smtClean="0">
                <a:hlinkClick r:id="rId3" action="ppaction://hlinksldjump"/>
              </a:rPr>
              <a:t>était</a:t>
            </a:r>
            <a:r>
              <a:rPr lang="en-US" sz="2800" dirty="0"/>
              <a:t>		</a:t>
            </a:r>
            <a:r>
              <a:rPr lang="en-US" sz="2800" dirty="0" err="1">
                <a:hlinkClick r:id="rId2" action="ppaction://hlinksldjump"/>
              </a:rPr>
              <a:t>étions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Vous</a:t>
            </a:r>
            <a:r>
              <a:rPr lang="en-US" sz="2800" dirty="0" smtClean="0"/>
              <a:t> _____ </a:t>
            </a:r>
            <a:r>
              <a:rPr lang="en-US" sz="2800" dirty="0" err="1" smtClean="0"/>
              <a:t>sorti</a:t>
            </a:r>
            <a:r>
              <a:rPr lang="en-US" sz="2800" dirty="0" smtClean="0"/>
              <a:t>(e)(s)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</a:t>
            </a:r>
            <a:r>
              <a:rPr lang="en-US" sz="2800" dirty="0" err="1" smtClean="0"/>
              <a:t>vendredi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hlinkClick r:id="rId2" action="ppaction://hlinksldjump"/>
              </a:rPr>
              <a:t>étions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err="1" smtClean="0">
                <a:hlinkClick r:id="rId2" action="ppaction://hlinksldjump"/>
              </a:rPr>
              <a:t>étaient</a:t>
            </a:r>
            <a:r>
              <a:rPr lang="en-US" sz="2800" dirty="0"/>
              <a:t>	</a:t>
            </a:r>
            <a:r>
              <a:rPr lang="en-US" sz="2800" dirty="0" err="1" smtClean="0">
                <a:hlinkClick r:id="rId3" action="ppaction://hlinksldjump"/>
              </a:rPr>
              <a:t>étiez</a:t>
            </a:r>
            <a:r>
              <a:rPr lang="en-US" sz="2800" dirty="0"/>
              <a:t>		</a:t>
            </a:r>
            <a:r>
              <a:rPr lang="en-US" sz="2800" dirty="0" err="1" smtClean="0">
                <a:hlinkClick r:id="rId2" action="ppaction://hlinksldjump"/>
              </a:rPr>
              <a:t>était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31263" y="4876800"/>
            <a:ext cx="784655" cy="831318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31262" y="5877554"/>
            <a:ext cx="776117" cy="831318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94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479</Words>
  <Application>Microsoft Office PowerPoint</Application>
  <PresentationFormat>On-screen Show (4:3)</PresentationFormat>
  <Paragraphs>177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Plus-que-Parfait avec les Verbes d’Être</vt:lpstr>
      <vt:lpstr>Table of Contents</vt:lpstr>
      <vt:lpstr>Le Bureau du Professeur Love</vt:lpstr>
      <vt:lpstr>Formation</vt:lpstr>
      <vt:lpstr>Liste de l’Imparfait d’Être</vt:lpstr>
      <vt:lpstr>Slide 6</vt:lpstr>
      <vt:lpstr>Le Formation des Participes Passés </vt:lpstr>
      <vt:lpstr>Les Participes Passés</vt:lpstr>
      <vt:lpstr>L’Imparfait d’Être 1</vt:lpstr>
      <vt:lpstr>L’Imparfait d’Être 2</vt:lpstr>
      <vt:lpstr>Slide 11</vt:lpstr>
      <vt:lpstr>Slide 12</vt:lpstr>
      <vt:lpstr>Slide 13</vt:lpstr>
      <vt:lpstr>Choisis le Participe Passé! 1</vt:lpstr>
      <vt:lpstr>Choisis le Participe Passé! 2</vt:lpstr>
      <vt:lpstr>Choisis le Participe Passé! 3</vt:lpstr>
      <vt:lpstr>Choisis le Participe Passé! 4</vt:lpstr>
      <vt:lpstr>Choisis le Participe Passé! 5</vt:lpstr>
      <vt:lpstr>C’est juste!</vt:lpstr>
      <vt:lpstr>C’est faux…essaie encore une fois!</vt:lpstr>
      <vt:lpstr>C’est tout, les amis!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Plus-que-Parfait</dc:title>
  <dc:creator>Jeff Walker</dc:creator>
  <cp:lastModifiedBy>Nathan</cp:lastModifiedBy>
  <cp:revision>53</cp:revision>
  <dcterms:created xsi:type="dcterms:W3CDTF">2011-10-09T16:15:10Z</dcterms:created>
  <dcterms:modified xsi:type="dcterms:W3CDTF">2011-10-14T18:44:22Z</dcterms:modified>
</cp:coreProperties>
</file>